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3"/>
  </p:notesMasterIdLst>
  <p:sldIdLst>
    <p:sldId id="360" r:id="rId5"/>
    <p:sldId id="357" r:id="rId6"/>
    <p:sldId id="316" r:id="rId7"/>
    <p:sldId id="355" r:id="rId8"/>
    <p:sldId id="353" r:id="rId9"/>
    <p:sldId id="359" r:id="rId10"/>
    <p:sldId id="361" r:id="rId11"/>
    <p:sldId id="302" r:id="rId12"/>
  </p:sldIdLst>
  <p:sldSz cx="12192000" cy="6858000"/>
  <p:notesSz cx="6858000" cy="9144000"/>
  <p:embeddedFontLst>
    <p:embeddedFont>
      <p:font typeface="Rethink Sans" pitchFamily="2" charset="0"/>
      <p:regular r:id="rId14"/>
      <p:bold r:id="rId15"/>
      <p:italic r:id="rId16"/>
      <p:boldItalic r:id="rId17"/>
    </p:embeddedFont>
    <p:embeddedFont>
      <p:font typeface="Rethink Sans SemiBold" pitchFamily="2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FB1B7E96-CE0A-7D4E-8EE3-6D7CFFDC7C62}">
          <p14:sldIdLst>
            <p14:sldId id="360"/>
          </p14:sldIdLst>
        </p14:section>
        <p14:section name="Body slides" id="{0476B6C9-7C97-344C-AF58-A3E1D3F2D6E7}">
          <p14:sldIdLst>
            <p14:sldId id="357"/>
            <p14:sldId id="316"/>
            <p14:sldId id="355"/>
            <p14:sldId id="353"/>
            <p14:sldId id="359"/>
            <p14:sldId id="36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74A162-4254-AC7D-0853-4A2BB9FD9CEA}" name="Alyson Hagglund" initials="AH" userId="S::alyson.hagglund@dell.org::fdcf9e55-b5b7-4673-8035-17f0db20ed14" providerId="AD"/>
  <p188:author id="{8DB84FA8-E424-7FCA-79E9-70EB79A11246}" name="Jake Rutherford" initials="JR" userId="S::Jake.Rutherford@dell.org::f42eea6c-4925-4351-8a3d-3bde2263d363" providerId="AD"/>
  <p188:author id="{0ACB96BB-72BF-7990-3FEE-43C50DDA7C9F}" name="Bridget McMahon" initials="BM" userId="6ad5f3a9d4c6d283" providerId="Windows Live"/>
  <p188:author id="{0F5C50C5-7D8D-FBAF-A857-4B59438B638A}" name="Kristen Dunn [Contractor]" initials="" userId="S::Kristen.Dunn@contractor.dell.org::c86f2f3b-898d-4a35-b630-754b615a94cd" providerId="AD"/>
  <p188:author id="{7A69CBC5-985B-69ED-E0B6-481582EF8516}" name="Tiffany Edmonds" initials="" userId="S::tiffany.edmonds@dell.org::2cca8cab-1513-4bc6-a44a-2e3e24151396" providerId="AD"/>
  <p188:author id="{2D8D6BCF-E0CF-C265-70E6-1D7F94782A7D}" name="Asher Diaz" initials="AD" userId="S::Asher.Diaz@dell.org::619c27f6-cf19-4dc6-97c0-b6eefa28d4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FF0"/>
    <a:srgbClr val="F8FAFF"/>
    <a:srgbClr val="303334"/>
    <a:srgbClr val="CEDCD9"/>
    <a:srgbClr val="221E2B"/>
    <a:srgbClr val="352754"/>
    <a:srgbClr val="49307D"/>
    <a:srgbClr val="253199"/>
    <a:srgbClr val="158475"/>
    <a:srgbClr val="431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F7AAD-D222-6845-B513-299ADFB9691E}" v="1" dt="2025-11-14T19:14:25.817"/>
    <p1510:client id="{825DBC2E-0AE3-AA05-1B6D-8F8411EACFA4}" v="1" dt="2025-11-14T19:09:58.207"/>
    <p1510:client id="{8AD9E0F2-BE1E-B8A7-8046-03A2A3FE1764}" v="13" dt="2025-11-14T17:57:26.445"/>
    <p1510:client id="{8F11099E-810E-F8B3-26C4-E6EF38CC5784}" v="5" dt="2025-11-14T19:13:30.561"/>
    <p1510:client id="{C80AC34B-E37C-9AEA-133C-AAA66971619C}" v="9" dt="2025-11-14T19:07:49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/>
    <p:restoredTop sz="90294" autoAdjust="0"/>
  </p:normalViewPr>
  <p:slideViewPr>
    <p:cSldViewPr snapToGrid="0">
      <p:cViewPr varScale="1">
        <p:scale>
          <a:sx n="79" d="100"/>
          <a:sy n="79" d="100"/>
        </p:scale>
        <p:origin x="68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Edmonds" userId="S::tiffany.edmonds@dell.org::2cca8cab-1513-4bc6-a44a-2e3e24151396" providerId="AD" clId="Web-{C80AC34B-E37C-9AEA-133C-AAA66971619C}"/>
    <pc:docChg chg="modSld">
      <pc:chgData name="Tiffany Edmonds" userId="S::tiffany.edmonds@dell.org::2cca8cab-1513-4bc6-a44a-2e3e24151396" providerId="AD" clId="Web-{C80AC34B-E37C-9AEA-133C-AAA66971619C}" dt="2025-11-14T19:07:49.585" v="8" actId="1076"/>
      <pc:docMkLst>
        <pc:docMk/>
      </pc:docMkLst>
      <pc:sldChg chg="addSp delSp modSp addAnim delAnim">
        <pc:chgData name="Tiffany Edmonds" userId="S::tiffany.edmonds@dell.org::2cca8cab-1513-4bc6-a44a-2e3e24151396" providerId="AD" clId="Web-{C80AC34B-E37C-9AEA-133C-AAA66971619C}" dt="2025-11-14T19:07:49.585" v="8" actId="1076"/>
        <pc:sldMkLst>
          <pc:docMk/>
          <pc:sldMk cId="1166643550" sldId="358"/>
        </pc:sldMkLst>
        <pc:spChg chg="del mod">
          <ac:chgData name="Tiffany Edmonds" userId="S::tiffany.edmonds@dell.org::2cca8cab-1513-4bc6-a44a-2e3e24151396" providerId="AD" clId="Web-{C80AC34B-E37C-9AEA-133C-AAA66971619C}" dt="2025-11-14T19:07:43.037" v="7"/>
          <ac:spMkLst>
            <pc:docMk/>
            <pc:sldMk cId="1166643550" sldId="358"/>
            <ac:spMk id="3" creationId="{2F2B2360-0543-3E61-CFC1-3027693B250F}"/>
          </ac:spMkLst>
        </pc:spChg>
        <pc:picChg chg="add del mod">
          <ac:chgData name="Tiffany Edmonds" userId="S::tiffany.edmonds@dell.org::2cca8cab-1513-4bc6-a44a-2e3e24151396" providerId="AD" clId="Web-{C80AC34B-E37C-9AEA-133C-AAA66971619C}" dt="2025-11-14T19:06:47.519" v="2"/>
          <ac:picMkLst>
            <pc:docMk/>
            <pc:sldMk cId="1166643550" sldId="358"/>
            <ac:picMk id="4" creationId="{A1BDD585-E249-0031-0258-7558C0346F5B}"/>
          </ac:picMkLst>
        </pc:picChg>
        <pc:picChg chg="add mod">
          <ac:chgData name="Tiffany Edmonds" userId="S::tiffany.edmonds@dell.org::2cca8cab-1513-4bc6-a44a-2e3e24151396" providerId="AD" clId="Web-{C80AC34B-E37C-9AEA-133C-AAA66971619C}" dt="2025-11-14T19:07:49.585" v="8" actId="1076"/>
          <ac:picMkLst>
            <pc:docMk/>
            <pc:sldMk cId="1166643550" sldId="358"/>
            <ac:picMk id="5" creationId="{130BCA6F-1242-AAD9-3F0D-8D1CBC1607E8}"/>
          </ac:picMkLst>
        </pc:picChg>
      </pc:sldChg>
    </pc:docChg>
  </pc:docChgLst>
  <pc:docChgLst>
    <pc:chgData name="Alyson Hagglund" userId="S::alyson.hagglund@dell.org::fdcf9e55-b5b7-4673-8035-17f0db20ed14" providerId="AD" clId="Web-{8AD9E0F2-BE1E-B8A7-8046-03A2A3FE1764}"/>
    <pc:docChg chg="mod modSld">
      <pc:chgData name="Alyson Hagglund" userId="S::alyson.hagglund@dell.org::fdcf9e55-b5b7-4673-8035-17f0db20ed14" providerId="AD" clId="Web-{8AD9E0F2-BE1E-B8A7-8046-03A2A3FE1764}" dt="2025-11-14T17:57:26.445" v="7"/>
      <pc:docMkLst>
        <pc:docMk/>
      </pc:docMkLst>
      <pc:sldChg chg="modSp">
        <pc:chgData name="Alyson Hagglund" userId="S::alyson.hagglund@dell.org::fdcf9e55-b5b7-4673-8035-17f0db20ed14" providerId="AD" clId="Web-{8AD9E0F2-BE1E-B8A7-8046-03A2A3FE1764}" dt="2025-11-14T17:57:02.148" v="5" actId="20577"/>
        <pc:sldMkLst>
          <pc:docMk/>
          <pc:sldMk cId="1846504164" sldId="355"/>
        </pc:sldMkLst>
        <pc:spChg chg="mod">
          <ac:chgData name="Alyson Hagglund" userId="S::alyson.hagglund@dell.org::fdcf9e55-b5b7-4673-8035-17f0db20ed14" providerId="AD" clId="Web-{8AD9E0F2-BE1E-B8A7-8046-03A2A3FE1764}" dt="2025-11-14T17:57:02.148" v="5" actId="20577"/>
          <ac:spMkLst>
            <pc:docMk/>
            <pc:sldMk cId="1846504164" sldId="355"/>
            <ac:spMk id="13" creationId="{61B25C66-9068-AFFE-6307-79BC9D93A2A6}"/>
          </ac:spMkLst>
        </pc:spChg>
      </pc:sldChg>
    </pc:docChg>
  </pc:docChgLst>
  <pc:docChgLst>
    <pc:chgData name="Jake Rutherford" userId="S::jake.rutherford@dell.org::f42eea6c-4925-4351-8a3d-3bde2263d363" providerId="AD" clId="Web-{8F11099E-810E-F8B3-26C4-E6EF38CC5784}"/>
    <pc:docChg chg="modSld">
      <pc:chgData name="Jake Rutherford" userId="S::jake.rutherford@dell.org::f42eea6c-4925-4351-8a3d-3bde2263d363" providerId="AD" clId="Web-{8F11099E-810E-F8B3-26C4-E6EF38CC5784}" dt="2025-11-14T19:13:30.561" v="4" actId="1076"/>
      <pc:docMkLst>
        <pc:docMk/>
      </pc:docMkLst>
      <pc:sldChg chg="modSp">
        <pc:chgData name="Jake Rutherford" userId="S::jake.rutherford@dell.org::f42eea6c-4925-4351-8a3d-3bde2263d363" providerId="AD" clId="Web-{8F11099E-810E-F8B3-26C4-E6EF38CC5784}" dt="2025-11-14T19:13:30.561" v="4" actId="1076"/>
        <pc:sldMkLst>
          <pc:docMk/>
          <pc:sldMk cId="1166643550" sldId="358"/>
        </pc:sldMkLst>
        <pc:picChg chg="mod">
          <ac:chgData name="Jake Rutherford" userId="S::jake.rutherford@dell.org::f42eea6c-4925-4351-8a3d-3bde2263d363" providerId="AD" clId="Web-{8F11099E-810E-F8B3-26C4-E6EF38CC5784}" dt="2025-11-14T19:13:30.561" v="4" actId="1076"/>
          <ac:picMkLst>
            <pc:docMk/>
            <pc:sldMk cId="1166643550" sldId="358"/>
            <ac:picMk id="5" creationId="{130BCA6F-1242-AAD9-3F0D-8D1CBC1607E8}"/>
          </ac:picMkLst>
        </pc:picChg>
      </pc:sldChg>
    </pc:docChg>
  </pc:docChgLst>
  <pc:docChgLst>
    <pc:chgData name="Jake Rutherford" userId="f42eea6c-4925-4351-8a3d-3bde2263d363" providerId="ADAL" clId="{7001D0BC-E3C7-550A-8B5A-093123985C4F}"/>
    <pc:docChg chg="modSld">
      <pc:chgData name="Jake Rutherford" userId="f42eea6c-4925-4351-8a3d-3bde2263d363" providerId="ADAL" clId="{7001D0BC-E3C7-550A-8B5A-093123985C4F}" dt="2025-11-14T19:14:25.817" v="0"/>
      <pc:docMkLst>
        <pc:docMk/>
      </pc:docMkLst>
      <pc:sldChg chg="modSp">
        <pc:chgData name="Jake Rutherford" userId="f42eea6c-4925-4351-8a3d-3bde2263d363" providerId="ADAL" clId="{7001D0BC-E3C7-550A-8B5A-093123985C4F}" dt="2025-11-14T19:14:25.817" v="0"/>
        <pc:sldMkLst>
          <pc:docMk/>
          <pc:sldMk cId="1166643550" sldId="358"/>
        </pc:sldMkLst>
        <pc:picChg chg="mod">
          <ac:chgData name="Jake Rutherford" userId="f42eea6c-4925-4351-8a3d-3bde2263d363" providerId="ADAL" clId="{7001D0BC-E3C7-550A-8B5A-093123985C4F}" dt="2025-11-14T19:14:25.817" v="0"/>
          <ac:picMkLst>
            <pc:docMk/>
            <pc:sldMk cId="1166643550" sldId="358"/>
            <ac:picMk id="5" creationId="{130BCA6F-1242-AAD9-3F0D-8D1CBC1607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ethink Sans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ethink Sans" pitchFamily="2" charset="0"/>
              </a:defRPr>
            </a:lvl1pPr>
          </a:lstStyle>
          <a:p>
            <a:fld id="{DB05B3B8-6216-3A45-B4A6-D5100ED3C413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ethink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ethink Sans" pitchFamily="2" charset="0"/>
              </a:defRPr>
            </a:lvl1pPr>
          </a:lstStyle>
          <a:p>
            <a:fld id="{CDDC57A9-B658-B944-A46E-341D7D54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1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ethink Sans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ethink Sans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ethink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ethink Sans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ethink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C57A9-B658-B944-A46E-341D7D540A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0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2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Dell Scholars program is more than a scholarship. It’s a whole support system to help you navigate the academic, financial, and personal challenges of college. </a:t>
            </a:r>
            <a:endParaRPr lang="en-US" sz="1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C57A9-B658-B944-A46E-341D7D540A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2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Benefits include a laptop, textbook credits, </a:t>
            </a:r>
            <a:r>
              <a:rPr lang="en-US" sz="1200">
                <a:solidFill>
                  <a:srgbClr val="54823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access to a free teletherapy service</a:t>
            </a:r>
            <a:r>
              <a:rPr lang="en-US" sz="12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and free online tutoring hours.</a:t>
            </a:r>
            <a:endParaRPr lang="en-US" sz="120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Learn more about program benefits in this video: https://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www.youtube.com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=h1hlo4apAAM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C57A9-B658-B944-A46E-341D7D540A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5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 are strengthening our focus on students who may not have perfect grades but show perseverance and a deep commitment to their education. As you share this opportunity with your students, we encourage you to highlight it for those who reflect these qualities. 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C57A9-B658-B944-A46E-341D7D540A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C57A9-B658-B944-A46E-341D7D540A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5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C57A9-B658-B944-A46E-341D7D540A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3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Video: https://www.dellscholars.org/?wvideo=un4b58pxzl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C57A9-B658-B944-A46E-341D7D540A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CEC6F34-279A-F1FD-EE6D-831BB837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64375"/>
            <a:ext cx="5835294" cy="21305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2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3F2B9C7-1E01-49D2-5875-613570227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496" y="484632"/>
            <a:ext cx="2509351" cy="6675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EF95A-D379-6271-72A6-15AF9961CB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21466" b="14972"/>
          <a:stretch>
            <a:fillRect/>
          </a:stretch>
        </p:blipFill>
        <p:spPr>
          <a:xfrm>
            <a:off x="6467857" y="1364727"/>
            <a:ext cx="5724143" cy="54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9A43F3-49C3-F192-2AC1-6BC952EB3E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0080" y="0"/>
            <a:ext cx="7741921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666675E-C171-DCFE-EFA6-77CE950D05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971" y="2164080"/>
            <a:ext cx="3255572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10F545-CCC4-861A-5A84-2EC76006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71" y="818068"/>
            <a:ext cx="3255572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2E01C5-1EDA-0A6D-7074-22B6A8BE7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3255572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AACC2B-943B-CC83-9FB8-ED93B593E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04D0D3D-997C-9111-4B4B-D12B2824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B74D1-9577-F5AA-9057-664844A75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6921" y="607022"/>
            <a:ext cx="8618331" cy="63146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FA00D-A4B0-2CA0-070D-F2F23EA4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9A43F3-49C3-F192-2AC1-6BC952EB3E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9078" y="939892"/>
            <a:ext cx="7142923" cy="5106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CA1BC04-6494-9E29-28A7-37BBDFF2BE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971" y="2164080"/>
            <a:ext cx="3255572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C77404-309A-61BA-CC33-4C830094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71" y="818068"/>
            <a:ext cx="3255572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E93BFC5-3CB9-2A11-333F-DA94F24A08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3255572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CB6381-1806-8926-B52C-E9C766EF48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6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9A43F3-49C3-F192-2AC1-6BC952EB3E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18592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2C16274-D174-DF4D-233D-F04123BC44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8829" y="2164080"/>
            <a:ext cx="6815202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B50D0B-6ED2-858A-0BBE-C01E52C0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829" y="818068"/>
            <a:ext cx="6815202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over two lines if needed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59ACF0C-B25E-6F49-D0F9-085AE963D5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8829" y="478016"/>
            <a:ext cx="6828743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D2C08C2-1BE5-2A0A-8A9E-F554CD6F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42E8DE3-14C0-4B84-1FB6-5FD2589BB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6B5D1C6-E105-3BA4-82D1-D4E592C5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6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77BB362-D169-2B6F-BC25-3788733E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9C1FE3-EBD5-04C8-D593-81A86B845C86}"/>
              </a:ext>
            </a:extLst>
          </p:cNvPr>
          <p:cNvSpPr/>
          <p:nvPr userDrawn="1"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ethink Sans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8333C-B3AC-2ACB-66AC-7593A1D0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342" y="6230410"/>
            <a:ext cx="2743200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3A64D01-A26C-C4C9-9151-19F132892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1753"/>
            <a:ext cx="1851660" cy="493776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2190A8E-AB7A-B5AD-E18C-8152458047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1932" y="878522"/>
            <a:ext cx="6823903" cy="4903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4DBDB38-19DD-BB92-B57F-01C5E9C0A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3059629" cy="246813"/>
          </a:xfrm>
          <a:prstGeom prst="rect">
            <a:avLst/>
          </a:prstGeom>
        </p:spPr>
        <p:txBody>
          <a:bodyPr/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bg1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EC5B9A-6436-42BA-1B7C-746AAD18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71" y="818068"/>
            <a:ext cx="3059629" cy="20775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84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9C1FE3-EBD5-04C8-D593-81A86B845C86}"/>
              </a:ext>
            </a:extLst>
          </p:cNvPr>
          <p:cNvSpPr/>
          <p:nvPr userDrawn="1"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ethink Sans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8333C-B3AC-2ACB-66AC-7593A1D0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342" y="6230410"/>
            <a:ext cx="2743200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3B23B4C-8F90-8A30-5979-7E57B87AB6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1932" y="878522"/>
            <a:ext cx="6823903" cy="4903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26BB6D4-D521-C2F4-117C-D645B04BFF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3059629" cy="246813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bg1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422690-0365-DFA3-EA88-BDF20ECE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71" y="818068"/>
            <a:ext cx="3059629" cy="20775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89AD7E-963C-74C6-384D-71E496068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1753"/>
            <a:ext cx="18516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4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9C1FE3-EBD5-04C8-D593-81A86B845C86}"/>
              </a:ext>
            </a:extLst>
          </p:cNvPr>
          <p:cNvSpPr/>
          <p:nvPr userDrawn="1"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ethink Sans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8333C-B3AC-2ACB-66AC-7593A1D0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342" y="6244487"/>
            <a:ext cx="2743200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17DB7406-1E3B-0BCB-2B78-DFAA32CE67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1932" y="878522"/>
            <a:ext cx="6823903" cy="4903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06F116F-CDDE-73BA-58D0-83DC7B89E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3059629" cy="246813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bg1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3D0D5F-C499-5F2F-2BA6-93C6EEDF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71" y="818068"/>
            <a:ext cx="3059629" cy="20775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6F65EDF-EAA8-C09D-BBB6-B145AEC4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1753"/>
            <a:ext cx="18516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lo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9C1FE3-EBD5-04C8-D593-81A86B845C86}"/>
              </a:ext>
            </a:extLst>
          </p:cNvPr>
          <p:cNvSpPr/>
          <p:nvPr userDrawn="1"/>
        </p:nvSpPr>
        <p:spPr>
          <a:xfrm>
            <a:off x="7772400" y="0"/>
            <a:ext cx="4419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ethink Sans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E621A14-D492-B5EB-A5A4-9D8EC61B1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970" y="2164080"/>
            <a:ext cx="6618617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E0523F0-2654-59D1-07CB-62FDDC9F2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970" y="478016"/>
            <a:ext cx="6618617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6CD6EF-0AE7-0A2C-2C17-A3AD2FB45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71" y="818068"/>
            <a:ext cx="6618617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over two lines if needed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A75687-F20B-6A02-E17D-39172B618C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818069"/>
            <a:ext cx="3505200" cy="486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99EF5F9-E411-9D22-B7AD-B6A718473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05D58F0-EBFD-A767-9DE1-08DB4812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7FFCE-C6A1-C340-887B-7FA32F808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25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lo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9C1FE3-EBD5-04C8-D593-81A86B845C86}"/>
              </a:ext>
            </a:extLst>
          </p:cNvPr>
          <p:cNvSpPr/>
          <p:nvPr userDrawn="1"/>
        </p:nvSpPr>
        <p:spPr>
          <a:xfrm>
            <a:off x="7772400" y="0"/>
            <a:ext cx="441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ethink Sans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E621A14-D492-B5EB-A5A4-9D8EC61B1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970" y="2164080"/>
            <a:ext cx="6618617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E0523F0-2654-59D1-07CB-62FDDC9F2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970" y="478016"/>
            <a:ext cx="6618617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6CD6EF-0AE7-0A2C-2C17-A3AD2FB45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71" y="818068"/>
            <a:ext cx="6618617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over two lines if needed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A75687-F20B-6A02-E17D-39172B618C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818069"/>
            <a:ext cx="3505200" cy="486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1"/>
                </a:solidFill>
                <a:latin typeface="Rethink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99EF5F9-E411-9D22-B7AD-B6A718473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05D58F0-EBFD-A767-9DE1-08DB4812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7FFCE-C6A1-C340-887B-7FA32F808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CEC7632-8EED-D567-424B-4378C6E02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344" y="484094"/>
            <a:ext cx="2503170" cy="6675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644A54-25BF-288A-4C28-4C9F665C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64376"/>
            <a:ext cx="5835294" cy="21292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C747ADA-2ACD-9B59-6D3F-C2BE74699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645" b="15197"/>
          <a:stretch>
            <a:fillRect/>
          </a:stretch>
        </p:blipFill>
        <p:spPr>
          <a:xfrm>
            <a:off x="6465689" y="1364727"/>
            <a:ext cx="5726311" cy="54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8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F57DD55-9DCD-527D-7C36-BDB34FDF9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667" y="1264024"/>
            <a:ext cx="728472" cy="68511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7199B4-2073-035D-5EE8-B402C3A81D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328" y="6041753"/>
            <a:ext cx="1851660" cy="493776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FB9539E-14FB-69F6-7EB7-48E30168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7FFCE-C6A1-C340-887B-7FA32F808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C850CE-1F52-F767-09FF-84EE03078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784" y="1713365"/>
            <a:ext cx="6158426" cy="20074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35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for quote crossing three lines if needed.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7A698FB-6C84-6622-D9CE-1735D7AA2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0783" y="3830511"/>
            <a:ext cx="6158426" cy="732525"/>
          </a:xfrm>
          <a:prstGeom prst="rect">
            <a:avLst/>
          </a:prstGeom>
        </p:spPr>
        <p:txBody>
          <a:bodyPr>
            <a:normAutofit/>
          </a:bodyPr>
          <a:lstStyle>
            <a:lvl1pPr marL="18288" indent="0">
              <a:spcAft>
                <a:spcPts val="60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Scholar name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B6CC54-2F91-A332-C148-D1D92B4347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34325" b="1328"/>
          <a:stretch>
            <a:fillRect/>
          </a:stretch>
        </p:blipFill>
        <p:spPr>
          <a:xfrm>
            <a:off x="8428953" y="1846729"/>
            <a:ext cx="3763047" cy="50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80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F57DD55-9DCD-527D-7C36-BDB34FDF9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667" y="1264024"/>
            <a:ext cx="728472" cy="68511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7199B4-2073-035D-5EE8-B402C3A81D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328" y="6041753"/>
            <a:ext cx="1851660" cy="493776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FB9539E-14FB-69F6-7EB7-48E30168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7FFCE-C6A1-C340-887B-7FA32F808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BD2528-F24E-C825-484D-2483B7BDE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784" y="1713365"/>
            <a:ext cx="6158426" cy="20074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35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for quote crossing three lines if needed.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3293333-253B-7339-7469-F1456BF3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0783" y="3830511"/>
            <a:ext cx="6158426" cy="732525"/>
          </a:xfrm>
          <a:prstGeom prst="rect">
            <a:avLst/>
          </a:prstGeom>
        </p:spPr>
        <p:txBody>
          <a:bodyPr>
            <a:normAutofit/>
          </a:bodyPr>
          <a:lstStyle>
            <a:lvl1pPr marL="18288" indent="0">
              <a:spcAft>
                <a:spcPts val="60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Scholar name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D062BC-0FD4-06BA-4160-1C89832469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34325" b="1328"/>
          <a:stretch>
            <a:fillRect/>
          </a:stretch>
        </p:blipFill>
        <p:spPr>
          <a:xfrm>
            <a:off x="8428953" y="1846729"/>
            <a:ext cx="3763047" cy="50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8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nly -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6E198F-9461-7D05-9C28-1D66F7D9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29" y="2364376"/>
            <a:ext cx="5835294" cy="21292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D13EEB3-C15F-E98E-67FE-C47DFA59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7FFCE-C6A1-C340-887B-7FA32F8083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4AF837-CBA0-AC76-8B7C-C7CB99C55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34325" b="1328"/>
          <a:stretch>
            <a:fillRect/>
          </a:stretch>
        </p:blipFill>
        <p:spPr>
          <a:xfrm>
            <a:off x="8428953" y="1846729"/>
            <a:ext cx="3763047" cy="50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0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close - purple">
    <p:bg>
      <p:bgPr>
        <a:solidFill>
          <a:srgbClr val="352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934F28-3818-5E35-D025-CFE9E2B3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29" y="2364376"/>
            <a:ext cx="5379859" cy="21292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A8B45D-EA2E-D9EB-F064-3493D7D00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1753"/>
            <a:ext cx="1851660" cy="493776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B2F3AFE-4B77-DEBE-D3C5-4E2BD68F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7FFCE-C6A1-C340-887B-7FA32F8083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961ABC-1B26-1998-6B6E-E940753F7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4325" b="1328"/>
          <a:stretch>
            <a:fillRect/>
          </a:stretch>
        </p:blipFill>
        <p:spPr>
          <a:xfrm>
            <a:off x="8428953" y="1846729"/>
            <a:ext cx="3763047" cy="50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1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clos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7EAE8A-6688-148E-836D-058DEBA8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29" y="2364376"/>
            <a:ext cx="5379859" cy="21292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41D353B-4DFC-F4DE-6762-2C7E8AE38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1753"/>
            <a:ext cx="1851660" cy="49377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9858103-F807-3270-E38A-3D422B451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4325" b="1328"/>
          <a:stretch>
            <a:fillRect/>
          </a:stretch>
        </p:blipFill>
        <p:spPr>
          <a:xfrm>
            <a:off x="8428953" y="1846729"/>
            <a:ext cx="3763047" cy="5011270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0E54470C-A44C-1873-5C3D-02A78AE6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7FFCE-C6A1-C340-887B-7FA32F808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9FF5E4B-6D65-E7CF-75D1-8F893C0D7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344" y="484094"/>
            <a:ext cx="2503170" cy="6675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10024A-521C-3758-0DD8-66EDC178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64376"/>
            <a:ext cx="5835294" cy="21292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75C167-4E27-29B7-CB1D-07E5848E7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645" b="15197"/>
          <a:stretch>
            <a:fillRect/>
          </a:stretch>
        </p:blipFill>
        <p:spPr>
          <a:xfrm>
            <a:off x="6465689" y="1364727"/>
            <a:ext cx="5726311" cy="54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829DB0-DB8F-F928-7F0E-1C9BFC4922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B0A09-BE66-8627-AAD3-4378C2D3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62776"/>
            <a:ext cx="6897236" cy="18463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1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1E54C-FBB7-F4A4-44B5-F606EE33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6B2026-F272-3FB7-4F4E-FB2C8F40E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1B0317-F350-164E-1549-C111315C52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970" y="2164080"/>
            <a:ext cx="10996061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8B4A62-7EEB-218F-B858-E446C0773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70" y="818068"/>
            <a:ext cx="10996061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over two lines if needed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888D3A6-1BFA-5DEA-1ED8-06E6944D2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970" y="478016"/>
            <a:ext cx="6828743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33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32D4-2E29-DFC4-749D-5961FF3E0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70" y="818068"/>
            <a:ext cx="10996061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over two lines if needed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62EB25D-89E3-7A07-0E75-04D5CB415C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7971" y="2164080"/>
            <a:ext cx="5284670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6F9D794-9907-61C6-7CF9-F511D73897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9359" y="2164080"/>
            <a:ext cx="5284670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5BD7D58-783E-55E4-7031-331E2F11D9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6828743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98955D4-ADE0-7E24-49F6-A0760DC3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57452FE-0BF4-51F0-2A96-679B7AB1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7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F16CD7-02DB-4C1B-D402-9EB2F270E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64081"/>
            <a:ext cx="3316213" cy="3511296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defRPr sz="16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7768-9231-7CD1-EAEC-31FD51AB20A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439876" y="2164081"/>
            <a:ext cx="3316213" cy="3511296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defRPr sz="16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BC9791-D66F-673C-C35F-F88465D016E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285393" y="2164081"/>
            <a:ext cx="3316213" cy="3511296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defRPr sz="16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382CB8-91EC-341A-43EF-FD2A2DC1F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70" y="818068"/>
            <a:ext cx="10996061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over two lines if needed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6EF467B-6B8A-8490-965B-C3513787B1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6828743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CF7B4F6-2D67-BC25-A7B4-316E53357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440D8-8198-6B92-3FEF-600410DD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6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/3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9A43F3-49C3-F192-2AC1-6BC952EB3E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8325" y="0"/>
            <a:ext cx="4003675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E71153D-4DFE-1228-3F2E-670752AC71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971" y="2164080"/>
            <a:ext cx="6945830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72A323-A6FD-D0D3-5D86-E50539582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71" y="818068"/>
            <a:ext cx="6945830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over two lines if needed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B68A804-7244-400A-FE56-E4B340E21C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6945830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51D090-DA47-309E-09AB-75119F699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7E5054-BC3F-5D71-3684-C4DF2878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9A43F3-49C3-F192-2AC1-6BC952EB3E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A40CA84-1C88-A606-9558-0BDD6B5F6D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971" y="2164080"/>
            <a:ext cx="4866658" cy="3515288"/>
          </a:xfrm>
          <a:prstGeom prst="rect">
            <a:avLst/>
          </a:prstGeom>
        </p:spPr>
        <p:txBody>
          <a:bodyPr>
            <a:normAutofit/>
          </a:bodyPr>
          <a:lstStyle>
            <a:lvl1pPr marL="304038" indent="-28575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2B479-2E1A-61F2-80A0-6EC7C4DDD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71" y="818068"/>
            <a:ext cx="4866658" cy="10059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3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      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C4BCBD4-A282-142D-F1FB-BE91F16788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70" y="478016"/>
            <a:ext cx="4866658" cy="257964"/>
          </a:xfrm>
          <a:prstGeom prst="rect">
            <a:avLst/>
          </a:prstGeom>
        </p:spPr>
        <p:txBody>
          <a:bodyPr>
            <a:noAutofit/>
          </a:bodyPr>
          <a:lstStyle>
            <a:lvl1pPr marL="18288" indent="0">
              <a:lnSpc>
                <a:spcPct val="100000"/>
              </a:lnSpc>
              <a:spcBef>
                <a:spcPts val="0"/>
              </a:spcBef>
              <a:buNone/>
              <a:defRPr sz="1200" b="1" cap="all" spc="50" baseline="0">
                <a:solidFill>
                  <a:schemeClr val="tx2"/>
                </a:solidFill>
                <a:latin typeface="+mn-lt"/>
              </a:defRPr>
            </a:lvl1pPr>
            <a:lvl2pPr marL="18288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8288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8288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90B69C9-BC7A-1D28-CA0A-33927B7B0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28" y="6046035"/>
            <a:ext cx="1849287" cy="491929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F1FA91-00C2-1CC3-373C-FA068A4F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976" y="6230410"/>
            <a:ext cx="910566" cy="365125"/>
          </a:xfrm>
          <a:prstGeom prst="rect">
            <a:avLst/>
          </a:prstGeom>
        </p:spPr>
        <p:txBody>
          <a:bodyPr/>
          <a:lstStyle/>
          <a:p>
            <a:fld id="{4EF7FFCE-C6A1-C340-887B-7FA32F808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64F7E-C5B2-4F2E-C0E7-8889CD3A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65760"/>
            <a:ext cx="11099886" cy="1122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65D5E-A813-35A4-160D-9776A498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434" y="1963271"/>
            <a:ext cx="11099886" cy="4082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4604-1F1A-DB84-4650-25295E658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976" y="6230410"/>
            <a:ext cx="910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4EF7FFCE-C6A1-C340-887B-7FA32F808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4" r:id="rId2"/>
    <p:sldLayoutId id="2147483690" r:id="rId3"/>
    <p:sldLayoutId id="2147483651" r:id="rId4"/>
    <p:sldLayoutId id="2147483650" r:id="rId5"/>
    <p:sldLayoutId id="2147483662" r:id="rId6"/>
    <p:sldLayoutId id="2147483661" r:id="rId7"/>
    <p:sldLayoutId id="2147483672" r:id="rId8"/>
    <p:sldLayoutId id="2147483673" r:id="rId9"/>
    <p:sldLayoutId id="2147483674" r:id="rId10"/>
    <p:sldLayoutId id="2147483676" r:id="rId11"/>
    <p:sldLayoutId id="2147483675" r:id="rId12"/>
    <p:sldLayoutId id="2147483682" r:id="rId13"/>
    <p:sldLayoutId id="2147483654" r:id="rId14"/>
    <p:sldLayoutId id="2147483680" r:id="rId15"/>
    <p:sldLayoutId id="2147483670" r:id="rId16"/>
    <p:sldLayoutId id="2147483669" r:id="rId17"/>
    <p:sldLayoutId id="2147483656" r:id="rId18"/>
    <p:sldLayoutId id="2147483692" r:id="rId19"/>
    <p:sldLayoutId id="2147483693" r:id="rId20"/>
    <p:sldLayoutId id="2147483691" r:id="rId21"/>
    <p:sldLayoutId id="2147483689" r:id="rId22"/>
    <p:sldLayoutId id="2147483687" r:id="rId23"/>
    <p:sldLayoutId id="2147483688" r:id="rId2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+mj-lt"/>
          <a:ea typeface="Aktiv Grotesk" panose="020B0504020202020204" pitchFamily="34" charset="0"/>
          <a:cs typeface="Aktiv Grotesk" panose="020B0504020202020204" pitchFamily="34" charset="0"/>
        </a:defRPr>
      </a:lvl1pPr>
    </p:titleStyle>
    <p:bodyStyle>
      <a:lvl1pPr marL="182880" indent="-164592" algn="l" defTabSz="914400" rtl="0" eaLnBrk="1" latinLnBrk="0" hangingPunct="1">
        <a:lnSpc>
          <a:spcPct val="105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64592" algn="l" defTabSz="914400" rtl="0" eaLnBrk="1" latinLnBrk="0" hangingPunct="1">
        <a:lnSpc>
          <a:spcPct val="105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" indent="-164592" algn="l" defTabSz="914400" rtl="0" eaLnBrk="1" latinLnBrk="0" hangingPunct="1">
        <a:lnSpc>
          <a:spcPct val="105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" indent="-164592" algn="l" defTabSz="914400" rtl="0" eaLnBrk="1" latinLnBrk="0" hangingPunct="1">
        <a:lnSpc>
          <a:spcPct val="105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" indent="-164592" algn="l" defTabSz="914400" rtl="0" eaLnBrk="1" latinLnBrk="0" hangingPunct="1">
        <a:lnSpc>
          <a:spcPct val="105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lscholars.org/?wvideo=un4b58pxz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7758F-7F61-6D24-35D9-44F19D87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F9BBA9-466F-8A07-312D-0FEA5B88B7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2" r="17910" b="22266"/>
          <a:stretch>
            <a:fillRect/>
          </a:stretch>
        </p:blipFill>
        <p:spPr>
          <a:xfrm>
            <a:off x="-1" y="0"/>
            <a:ext cx="12336379" cy="68580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0A5AFF-B38F-298D-540D-C9C6E5A0F0F1}"/>
              </a:ext>
            </a:extLst>
          </p:cNvPr>
          <p:cNvSpPr/>
          <p:nvPr/>
        </p:nvSpPr>
        <p:spPr>
          <a:xfrm>
            <a:off x="0" y="0"/>
            <a:ext cx="11846860" cy="6858000"/>
          </a:xfrm>
          <a:prstGeom prst="rect">
            <a:avLst/>
          </a:prstGeom>
          <a:gradFill>
            <a:gsLst>
              <a:gs pos="37000">
                <a:srgbClr val="000000">
                  <a:alpha val="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6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ethink Sans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AFFD2B-B87B-5CF1-63EA-7259E670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258568"/>
            <a:ext cx="4439876" cy="2220835"/>
          </a:xfrm>
        </p:spPr>
        <p:txBody>
          <a:bodyPr>
            <a:normAutofit/>
          </a:bodyPr>
          <a:lstStyle/>
          <a:p>
            <a:r>
              <a:rPr lang="en-US" sz="5000"/>
              <a:t>Program Overview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C1F0490-9639-DB83-6553-AC1D57D91C88}"/>
              </a:ext>
            </a:extLst>
          </p:cNvPr>
          <p:cNvSpPr txBox="1">
            <a:spLocks/>
          </p:cNvSpPr>
          <p:nvPr/>
        </p:nvSpPr>
        <p:spPr>
          <a:xfrm>
            <a:off x="923544" y="4385224"/>
            <a:ext cx="4339292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accent1"/>
                </a:solidFill>
                <a:latin typeface="+mj-lt"/>
              </a:rPr>
              <a:t>December 2025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8ABD1C0-A969-53B8-E6F8-15A4B8BCE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344" y="484094"/>
            <a:ext cx="2503170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9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FD13B-F9EB-E367-0971-F78416D2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29" y="2095435"/>
            <a:ext cx="7043111" cy="2129247"/>
          </a:xfrm>
        </p:spPr>
        <p:txBody>
          <a:bodyPr>
            <a:normAutofit fontScale="90000"/>
          </a:bodyPr>
          <a:lstStyle/>
          <a:p>
            <a:r>
              <a:rPr lang="en-US"/>
              <a:t>The Dell Scholars program </a:t>
            </a:r>
            <a:r>
              <a:rPr lang="en-US">
                <a:solidFill>
                  <a:schemeClr val="accent1"/>
                </a:solidFill>
              </a:rPr>
              <a:t>empowers students </a:t>
            </a:r>
            <a:r>
              <a:rPr lang="en-US"/>
              <a:t>to reach their college and career goals.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E2891-1AC2-B519-8E1D-F3BA7C74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FCE-C6A1-C340-887B-7FA32F8083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9B313-A0B5-D065-3FCE-B418669C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FCE-C6A1-C340-887B-7FA32F8083FC}" type="slidenum">
              <a:rPr lang="en-US" smtClean="0">
                <a:latin typeface="Rethink Sans" pitchFamily="2" charset="77"/>
              </a:rPr>
              <a:t>3</a:t>
            </a:fld>
            <a:endParaRPr lang="en-US">
              <a:latin typeface="Rethink Sans" pitchFamily="2" charset="77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3BC404-60F1-560C-ACF5-DB2246D9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Unlocking Potential, from College to Career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180F2213-4FFB-A67A-F2A4-05CBECD4EB02}"/>
              </a:ext>
            </a:extLst>
          </p:cNvPr>
          <p:cNvSpPr txBox="1">
            <a:spLocks/>
          </p:cNvSpPr>
          <p:nvPr/>
        </p:nvSpPr>
        <p:spPr>
          <a:xfrm>
            <a:off x="604432" y="3206867"/>
            <a:ext cx="2448049" cy="24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  <a:defRPr/>
            </a:pPr>
            <a:r>
              <a:rPr lang="en-US" sz="1800" b="1">
                <a:solidFill>
                  <a:schemeClr val="accent6"/>
                </a:solidFill>
                <a:latin typeface="+mn-lt"/>
              </a:rPr>
              <a:t>Academic </a:t>
            </a: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US" sz="1300">
                <a:solidFill>
                  <a:schemeClr val="tx1"/>
                </a:solidFill>
                <a:effectLst/>
                <a:latin typeface="+mn-lt"/>
              </a:rPr>
              <a:t>Consistent check-ins, personalized coaching, and tailored academic planning.</a:t>
            </a: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2842E426-C039-3BAD-A910-9F202295BDC6}"/>
              </a:ext>
            </a:extLst>
          </p:cNvPr>
          <p:cNvSpPr txBox="1">
            <a:spLocks/>
          </p:cNvSpPr>
          <p:nvPr/>
        </p:nvSpPr>
        <p:spPr>
          <a:xfrm>
            <a:off x="3365562" y="3206867"/>
            <a:ext cx="2448049" cy="24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defRPr/>
            </a:pPr>
            <a:r>
              <a:rPr lang="en-US" sz="1800" b="1">
                <a:solidFill>
                  <a:schemeClr val="accent6"/>
                </a:solidFill>
                <a:effectLst/>
                <a:latin typeface="+mn-lt"/>
              </a:rPr>
              <a:t>Financial </a:t>
            </a:r>
          </a:p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defRPr/>
            </a:pPr>
            <a:r>
              <a:rPr lang="en-US" sz="1300">
                <a:solidFill>
                  <a:schemeClr val="tx1"/>
                </a:solidFill>
                <a:effectLst/>
                <a:latin typeface="+mn-lt"/>
              </a:rPr>
              <a:t>Flexible support for tuition, housing, and other essentials—so you can focus on learning, not expenses.</a:t>
            </a: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166AF501-47E5-0660-C5D7-F5DA1EF2184F}"/>
              </a:ext>
            </a:extLst>
          </p:cNvPr>
          <p:cNvSpPr txBox="1">
            <a:spLocks/>
          </p:cNvSpPr>
          <p:nvPr/>
        </p:nvSpPr>
        <p:spPr>
          <a:xfrm>
            <a:off x="6154377" y="3206867"/>
            <a:ext cx="2572934" cy="24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defRPr/>
            </a:pPr>
            <a:r>
              <a:rPr lang="en-US" sz="1800" b="1">
                <a:solidFill>
                  <a:schemeClr val="accent6"/>
                </a:solidFill>
                <a:effectLst/>
                <a:latin typeface="+mn-lt"/>
              </a:rPr>
              <a:t>Professional</a:t>
            </a:r>
          </a:p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defRPr/>
            </a:pPr>
            <a:r>
              <a:rPr lang="en-US" sz="1300">
                <a:solidFill>
                  <a:schemeClr val="tx1"/>
                </a:solidFill>
                <a:effectLst/>
                <a:latin typeface="+mn-lt"/>
              </a:rPr>
              <a:t>Career guidance, networks, and hands-on experience to build skills for life after college.</a:t>
            </a: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DE4EA881-C5CD-5800-60B7-7FE9FB3BE262}"/>
              </a:ext>
            </a:extLst>
          </p:cNvPr>
          <p:cNvSpPr txBox="1">
            <a:spLocks/>
          </p:cNvSpPr>
          <p:nvPr/>
        </p:nvSpPr>
        <p:spPr>
          <a:xfrm>
            <a:off x="9095342" y="3206867"/>
            <a:ext cx="2572934" cy="24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defRPr/>
            </a:pPr>
            <a:r>
              <a:rPr lang="en-US" sz="1800" b="1">
                <a:solidFill>
                  <a:schemeClr val="accent6"/>
                </a:solidFill>
                <a:effectLst/>
                <a:latin typeface="+mn-lt"/>
              </a:rPr>
              <a:t>Wellness</a:t>
            </a:r>
          </a:p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defRPr/>
            </a:pPr>
            <a:r>
              <a:rPr lang="en-US" sz="1300">
                <a:solidFill>
                  <a:schemeClr val="tx1"/>
                </a:solidFill>
                <a:effectLst/>
                <a:latin typeface="+mn-lt"/>
              </a:rPr>
              <a:t>Mental health resources to build resilience, motivation, and balance in school and life.</a:t>
            </a: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73943AB-DD44-8A90-4485-032576EAB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642" y="2610616"/>
            <a:ext cx="510309" cy="51030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968E37E-B5A0-36A1-E193-85590425F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1862" y="2637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BAAFEDA-AD2A-38A9-D37C-244698554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0677" y="263717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D936E03-ED4D-83B2-E19C-B222CF55C2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38177" y="2637170"/>
            <a:ext cx="457200" cy="457200"/>
          </a:xfrm>
          <a:prstGeom prst="rect">
            <a:avLst/>
          </a:prstGeom>
        </p:spPr>
      </p:pic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DC9E88F-9C01-57DC-FB81-AA0E5F01D92C}"/>
              </a:ext>
            </a:extLst>
          </p:cNvPr>
          <p:cNvSpPr txBox="1">
            <a:spLocks/>
          </p:cNvSpPr>
          <p:nvPr/>
        </p:nvSpPr>
        <p:spPr>
          <a:xfrm>
            <a:off x="604432" y="1503257"/>
            <a:ext cx="11063844" cy="75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390">
                <a:solidFill>
                  <a:schemeClr val="tx1"/>
                </a:solidFill>
                <a:effectLst/>
                <a:latin typeface="+mn-lt"/>
              </a:rPr>
              <a:t>The Dell Scholars program gives students the tools and resources they need to graduate from college and build successful careers. It's more than a scholarship—our support includes:</a:t>
            </a:r>
            <a:endParaRPr lang="en-US" sz="139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003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itting on a bench&#10;&#10;AI-generated content may be incorrect.">
            <a:extLst>
              <a:ext uri="{FF2B5EF4-FFF2-40B4-BE49-F238E27FC236}">
                <a16:creationId xmlns:a16="http://schemas.microsoft.com/office/drawing/2014/main" id="{69798D8D-5349-2091-C36A-83F10036F4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7" t="8776" r="20449"/>
          <a:stretch>
            <a:fillRect/>
          </a:stretch>
        </p:blipFill>
        <p:spPr>
          <a:xfrm>
            <a:off x="7023965" y="0"/>
            <a:ext cx="5283201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1FDCC-132F-3244-F6F1-E76CF5BE91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971" y="1585518"/>
            <a:ext cx="4866658" cy="4520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1400" b="1">
                <a:solidFill>
                  <a:schemeClr val="tx2"/>
                </a:solidFill>
              </a:rPr>
              <a:t>To apply, all students must: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F759993-8BDB-DBFA-0F70-0E5C55FF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75EF48-FD7E-97CC-A6E1-414BA6ABB65F}"/>
              </a:ext>
            </a:extLst>
          </p:cNvPr>
          <p:cNvGrpSpPr/>
          <p:nvPr/>
        </p:nvGrpSpPr>
        <p:grpSpPr>
          <a:xfrm>
            <a:off x="709731" y="2192689"/>
            <a:ext cx="5721549" cy="3006121"/>
            <a:chOff x="709731" y="2284129"/>
            <a:chExt cx="5721549" cy="3006121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61B25C66-9068-AFFE-6307-79BC9D93A2A6}"/>
                </a:ext>
              </a:extLst>
            </p:cNvPr>
            <p:cNvSpPr txBox="1">
              <a:spLocks/>
            </p:cNvSpPr>
            <p:nvPr/>
          </p:nvSpPr>
          <p:spPr>
            <a:xfrm>
              <a:off x="1032913" y="2284129"/>
              <a:ext cx="5398367" cy="3006121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Participate in a program-approved college readiness program (CRP) in grades 11 and 12</a:t>
              </a:r>
            </a:p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Be on track to graduate from an accredited high school in the current academic year, with a minimum of a 2.4 GPA</a:t>
              </a:r>
            </a:p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Demonstrate a need for financial assistance</a:t>
              </a:r>
            </a:p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Be eligible to receive a federal Pell Grant in first year of college</a:t>
              </a:r>
            </a:p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Plan to enroll full time at an approved accredited four-year higher education institution in the pursuit of a bachelor's degree in the fall directly following high school graduation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456A3C4-452A-5FF6-6458-286EB6B83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9731" y="2324281"/>
              <a:ext cx="222033" cy="222033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EB7C8AF-25A1-8D0B-3276-AB98505D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9731" y="3034421"/>
              <a:ext cx="222033" cy="22203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A1DA030-B50A-CC14-FB78-F9236B83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9731" y="3713715"/>
              <a:ext cx="222033" cy="22203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B15D4E2-528E-E7F6-53E8-088AA1F9B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9731" y="4189927"/>
              <a:ext cx="222033" cy="22203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AAF6C9A-03D3-1C6E-2F5C-6498CA8CB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9731" y="4682105"/>
              <a:ext cx="222033" cy="222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50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D4F4A1-B70D-8807-99C6-C3E9235F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389" y="818068"/>
            <a:ext cx="6815202" cy="1005960"/>
          </a:xfrm>
        </p:spPr>
        <p:txBody>
          <a:bodyPr/>
          <a:lstStyle/>
          <a:p>
            <a:r>
              <a:rPr lang="en-US"/>
              <a:t>Who Should Apply?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B512-63FA-58D3-263E-1CAA54CE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FCE-C6A1-C340-887B-7FA32F8083FC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4119C3-6FD2-DF4A-EEFF-70D609661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9389" y="1585518"/>
            <a:ext cx="4866658" cy="4520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1400" b="1">
                <a:solidFill>
                  <a:schemeClr val="tx2"/>
                </a:solidFill>
              </a:rPr>
              <a:t>Strong candidates demonstrate: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2881E7-DB43-829A-05C7-58E3C2424C50}"/>
              </a:ext>
            </a:extLst>
          </p:cNvPr>
          <p:cNvGrpSpPr/>
          <p:nvPr/>
        </p:nvGrpSpPr>
        <p:grpSpPr>
          <a:xfrm>
            <a:off x="5561149" y="2192689"/>
            <a:ext cx="5721549" cy="3006121"/>
            <a:chOff x="709731" y="2284129"/>
            <a:chExt cx="5721549" cy="3006121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071DC76A-593F-C4F8-ACAB-6EAD22D3ED9D}"/>
                </a:ext>
              </a:extLst>
            </p:cNvPr>
            <p:cNvSpPr txBox="1">
              <a:spLocks/>
            </p:cNvSpPr>
            <p:nvPr/>
          </p:nvSpPr>
          <p:spPr>
            <a:xfrm>
              <a:off x="1032913" y="2284129"/>
              <a:ext cx="5398367" cy="300612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A strong sense of purpose – They set clear goals and take steps to achieve them.</a:t>
              </a:r>
            </a:p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A career-driven mindset – They see their bachelor’s degree as a stepping stone to a fulfilling career.</a:t>
              </a:r>
            </a:p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Perseverance – They turn obstacles into opportunities, finding ways to move forward and succeed.</a:t>
              </a:r>
            </a:p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r>
                <a:rPr lang="en-US" sz="1400"/>
                <a:t>Self-motivation and determination – They take initiative, seek opportunities, and keep pushing forward.</a:t>
              </a:r>
            </a:p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2000"/>
                </a:spcAft>
                <a:buNone/>
                <a:defRPr/>
              </a:pPr>
              <a:endParaRPr lang="en-US" sz="140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4BB23FC-69D4-F2D7-0F5A-29FD9C022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9731" y="2324281"/>
              <a:ext cx="222033" cy="222033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2B1A860-3D03-32E9-C5F8-CF49E51E2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9731" y="3034421"/>
              <a:ext cx="222033" cy="22203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50C80D2-D6D7-616E-1C35-3175B1457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9731" y="3713715"/>
              <a:ext cx="222033" cy="22203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7585F9C-9585-5735-B74C-E07764FB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9731" y="4433767"/>
              <a:ext cx="222033" cy="222033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FEF8C51-0F6B-9788-A3F8-24AF572F08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" b="663"/>
          <a:stretch/>
        </p:blipFill>
        <p:spPr>
          <a:xfrm>
            <a:off x="-1" y="3429000"/>
            <a:ext cx="4866658" cy="34300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6822CC-58D3-9C75-420C-AA82F649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8" r="2718"/>
          <a:stretch/>
        </p:blipFill>
        <p:spPr>
          <a:xfrm>
            <a:off x="-1" y="-1098"/>
            <a:ext cx="4866658" cy="34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0AC1A4B-4993-707E-41CC-C9BF7B895063}"/>
              </a:ext>
            </a:extLst>
          </p:cNvPr>
          <p:cNvSpPr/>
          <p:nvPr/>
        </p:nvSpPr>
        <p:spPr>
          <a:xfrm>
            <a:off x="2525872" y="2457839"/>
            <a:ext cx="2103120" cy="23236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C4E8C-21ED-6F79-3D1A-3238C39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FCE-C6A1-C340-887B-7FA32F8083FC}" type="slidenum">
              <a:rPr lang="en-US" smtClean="0"/>
              <a:t>6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399DBC6-7839-8868-3F83-C6D860F4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Application Dates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6C5B163-AC4C-000D-01AE-82F070065D1B}"/>
              </a:ext>
            </a:extLst>
          </p:cNvPr>
          <p:cNvSpPr txBox="1">
            <a:spLocks/>
          </p:cNvSpPr>
          <p:nvPr/>
        </p:nvSpPr>
        <p:spPr>
          <a:xfrm>
            <a:off x="597971" y="2583219"/>
            <a:ext cx="2448049" cy="99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  <a:defRPr/>
            </a:pPr>
            <a:r>
              <a:rPr lang="en-US" sz="1800" b="1">
                <a:latin typeface="+mn-lt"/>
              </a:rPr>
              <a:t>December 15 </a:t>
            </a: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US" sz="1300">
                <a:solidFill>
                  <a:schemeClr val="tx1"/>
                </a:solidFill>
                <a:effectLst/>
                <a:latin typeface="+mn-lt"/>
              </a:rPr>
              <a:t>Application opens</a:t>
            </a: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73984D99-66BC-74B5-7573-396638CF8213}"/>
              </a:ext>
            </a:extLst>
          </p:cNvPr>
          <p:cNvSpPr txBox="1">
            <a:spLocks/>
          </p:cNvSpPr>
          <p:nvPr/>
        </p:nvSpPr>
        <p:spPr>
          <a:xfrm>
            <a:off x="2687232" y="2583219"/>
            <a:ext cx="1803487" cy="258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  <a:defRPr/>
            </a:pPr>
            <a:r>
              <a:rPr lang="en-US" sz="1800" b="1">
                <a:solidFill>
                  <a:schemeClr val="bg1"/>
                </a:solidFill>
                <a:latin typeface="+mn-lt"/>
              </a:rPr>
              <a:t>February 15 </a:t>
            </a: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US" sz="1300">
                <a:solidFill>
                  <a:schemeClr val="bg1"/>
                </a:solidFill>
                <a:effectLst/>
                <a:latin typeface="+mn-lt"/>
              </a:rPr>
              <a:t>Application deadline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  <a:defRPr/>
            </a:pPr>
            <a:endParaRPr lang="en-US" sz="130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  <a:defRPr/>
            </a:pPr>
            <a:r>
              <a:rPr lang="en-US" sz="1300">
                <a:solidFill>
                  <a:schemeClr val="bg1"/>
                </a:solidFill>
                <a:latin typeface="+mn-lt"/>
              </a:rPr>
              <a:t>The first phase of   the application can be completed in only 10-15 minutes – quick and easy!</a:t>
            </a:r>
          </a:p>
          <a:p>
            <a:pPr marL="0" indent="0">
              <a:lnSpc>
                <a:spcPct val="105000"/>
              </a:lnSpc>
              <a:buNone/>
              <a:defRPr/>
            </a:pP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9C5A15B-33AD-C800-0B88-DE77E37B457C}"/>
              </a:ext>
            </a:extLst>
          </p:cNvPr>
          <p:cNvSpPr txBox="1">
            <a:spLocks/>
          </p:cNvSpPr>
          <p:nvPr/>
        </p:nvSpPr>
        <p:spPr>
          <a:xfrm>
            <a:off x="4984592" y="2583219"/>
            <a:ext cx="2448049" cy="99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  <a:defRPr/>
            </a:pPr>
            <a:r>
              <a:rPr lang="en-US" sz="1800" b="1">
                <a:latin typeface="+mn-lt"/>
              </a:rPr>
              <a:t>March 1</a:t>
            </a: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US" sz="1300">
                <a:solidFill>
                  <a:schemeClr val="tx1"/>
                </a:solidFill>
                <a:effectLst/>
                <a:latin typeface="+mn-lt"/>
              </a:rPr>
              <a:t>Finalists announced</a:t>
            </a: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3D011CB-3D81-90AA-ACBD-C8BFD200443C}"/>
              </a:ext>
            </a:extLst>
          </p:cNvPr>
          <p:cNvSpPr txBox="1">
            <a:spLocks/>
          </p:cNvSpPr>
          <p:nvPr/>
        </p:nvSpPr>
        <p:spPr>
          <a:xfrm>
            <a:off x="7067392" y="2583219"/>
            <a:ext cx="2448049" cy="99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  <a:defRPr/>
            </a:pPr>
            <a:r>
              <a:rPr lang="en-US" sz="1800" b="1">
                <a:latin typeface="+mn-lt"/>
              </a:rPr>
              <a:t>May 15</a:t>
            </a: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US" sz="1300">
                <a:solidFill>
                  <a:schemeClr val="tx1"/>
                </a:solidFill>
                <a:effectLst/>
                <a:latin typeface="+mn-lt"/>
              </a:rPr>
              <a:t>Finalists’ material due</a:t>
            </a: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BE86FA09-B293-FE59-6D2B-5D5DF766B110}"/>
              </a:ext>
            </a:extLst>
          </p:cNvPr>
          <p:cNvSpPr txBox="1">
            <a:spLocks/>
          </p:cNvSpPr>
          <p:nvPr/>
        </p:nvSpPr>
        <p:spPr>
          <a:xfrm>
            <a:off x="9302592" y="2583219"/>
            <a:ext cx="2448049" cy="99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  <a:defRPr/>
            </a:pPr>
            <a:r>
              <a:rPr lang="en-US" sz="1800" b="1">
                <a:latin typeface="+mn-lt"/>
              </a:rPr>
              <a:t>June 1</a:t>
            </a:r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US" sz="1300">
                <a:solidFill>
                  <a:schemeClr val="tx1"/>
                </a:solidFill>
                <a:effectLst/>
                <a:latin typeface="+mn-lt"/>
              </a:rPr>
              <a:t>Dell Scholars announced</a:t>
            </a:r>
            <a:endParaRPr lang="en-US" sz="13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47E6880-6CA4-2E80-4521-CE3B95D38E6D}"/>
              </a:ext>
            </a:extLst>
          </p:cNvPr>
          <p:cNvSpPr txBox="1">
            <a:spLocks/>
          </p:cNvSpPr>
          <p:nvPr/>
        </p:nvSpPr>
        <p:spPr>
          <a:xfrm>
            <a:off x="597971" y="1905308"/>
            <a:ext cx="1342590" cy="328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  <a:defRPr/>
            </a:pPr>
            <a:r>
              <a:rPr lang="en-US" sz="1600" b="1">
                <a:solidFill>
                  <a:schemeClr val="tx1"/>
                </a:solidFill>
                <a:latin typeface="+mn-lt"/>
              </a:rPr>
              <a:t>2025</a:t>
            </a:r>
            <a:endParaRPr lang="en-US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3344181-2861-D38C-C0E2-CDEB43E65270}"/>
              </a:ext>
            </a:extLst>
          </p:cNvPr>
          <p:cNvSpPr txBox="1">
            <a:spLocks/>
          </p:cNvSpPr>
          <p:nvPr/>
        </p:nvSpPr>
        <p:spPr>
          <a:xfrm>
            <a:off x="2687232" y="1905308"/>
            <a:ext cx="2448049" cy="328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6459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1pPr>
            <a:lvl2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2pPr>
            <a:lvl3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3pPr>
            <a:lvl4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4pPr>
            <a:lvl5pPr marL="182880" indent="-16459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Accelerate Sans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  <a:defRPr/>
            </a:pPr>
            <a:r>
              <a:rPr lang="en-US" sz="1600" b="1">
                <a:solidFill>
                  <a:schemeClr val="tx1"/>
                </a:solidFill>
                <a:latin typeface="+mn-lt"/>
              </a:rPr>
              <a:t>2026</a:t>
            </a:r>
            <a:endParaRPr lang="en-US" sz="16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E483CA-1949-03C1-DFD5-CC32D5664E06}"/>
              </a:ext>
            </a:extLst>
          </p:cNvPr>
          <p:cNvCxnSpPr/>
          <p:nvPr/>
        </p:nvCxnSpPr>
        <p:spPr>
          <a:xfrm>
            <a:off x="1280160" y="2052320"/>
            <a:ext cx="125984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CAD341-6480-DE06-C698-D84538464823}"/>
              </a:ext>
            </a:extLst>
          </p:cNvPr>
          <p:cNvCxnSpPr>
            <a:cxnSpLocks/>
          </p:cNvCxnSpPr>
          <p:nvPr/>
        </p:nvCxnSpPr>
        <p:spPr>
          <a:xfrm>
            <a:off x="3362960" y="2042160"/>
            <a:ext cx="79248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6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E35D3-FA83-5E63-2186-411CFD08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FCE-C6A1-C340-887B-7FA32F8083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1D1BF-12D0-F99D-603B-4AEB220D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a Dell Scholar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B64C7-1E20-762F-5DDD-3D60EF22D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0784" y="2696475"/>
            <a:ext cx="6158426" cy="73252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Video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679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8469E-8C37-B202-4738-5F675E07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29" y="1957976"/>
            <a:ext cx="7637777" cy="2746104"/>
          </a:xfrm>
        </p:spPr>
        <p:txBody>
          <a:bodyPr>
            <a:noAutofit/>
          </a:bodyPr>
          <a:lstStyle/>
          <a:p>
            <a:r>
              <a:rPr lang="en-US" sz="3000" dirty="0"/>
              <a:t>The Dell Scholars program is here to support students just like you to achieve your college ambitions. </a:t>
            </a:r>
            <a:br>
              <a:rPr lang="en-US" sz="3000" dirty="0">
                <a:solidFill>
                  <a:schemeClr val="accent1"/>
                </a:solidFill>
              </a:rPr>
            </a:b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Complete your application by February 15.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CADFD-0559-3AEA-3305-F829CAC2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FCE-C6A1-C340-887B-7FA32F8083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ll Scholars">
      <a:dk1>
        <a:srgbClr val="000000"/>
      </a:dk1>
      <a:lt1>
        <a:srgbClr val="FFFFFF"/>
      </a:lt1>
      <a:dk2>
        <a:srgbClr val="0033B6"/>
      </a:dk2>
      <a:lt2>
        <a:srgbClr val="342754"/>
      </a:lt2>
      <a:accent1>
        <a:srgbClr val="A6D2D8"/>
      </a:accent1>
      <a:accent2>
        <a:srgbClr val="6DADC2"/>
      </a:accent2>
      <a:accent3>
        <a:srgbClr val="3085C3"/>
      </a:accent3>
      <a:accent4>
        <a:srgbClr val="185CBC"/>
      </a:accent4>
      <a:accent5>
        <a:srgbClr val="243099"/>
      </a:accent5>
      <a:accent6>
        <a:srgbClr val="49307D"/>
      </a:accent6>
      <a:hlink>
        <a:srgbClr val="0033B6"/>
      </a:hlink>
      <a:folHlink>
        <a:srgbClr val="243099"/>
      </a:folHlink>
    </a:clrScheme>
    <a:fontScheme name="Custom 1">
      <a:majorFont>
        <a:latin typeface="Rethink Sans SemiBold"/>
        <a:ea typeface=""/>
        <a:cs typeface=""/>
      </a:majorFont>
      <a:minorFont>
        <a:latin typeface="Rethin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SP PPT Template" id="{5B8C0CA2-E3C1-4040-AEE9-1738534603D9}" vid="{9717DEEA-4C0C-4743-87CD-6E5DFE05D2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F6A9D043F464D9F53EB06BC2A04B6" ma:contentTypeVersion="20" ma:contentTypeDescription="Create a new document." ma:contentTypeScope="" ma:versionID="7ee440c0df725983285d853c8b55341b">
  <xsd:schema xmlns:xsd="http://www.w3.org/2001/XMLSchema" xmlns:xs="http://www.w3.org/2001/XMLSchema" xmlns:p="http://schemas.microsoft.com/office/2006/metadata/properties" xmlns:ns2="37580e4a-a187-4bd4-885e-498bd933ef80" xmlns:ns3="c51e1b12-b79e-4993-87e5-a4bb5d55bb33" targetNamespace="http://schemas.microsoft.com/office/2006/metadata/properties" ma:root="true" ma:fieldsID="489b35bb37b071acd9e288bf5c0807f6" ns2:_="" ns3:_="">
    <xsd:import namespace="37580e4a-a187-4bd4-885e-498bd933ef80"/>
    <xsd:import namespace="c51e1b12-b79e-4993-87e5-a4bb5d55bb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80e4a-a187-4bd4-885e-498bd933e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7ba22f45-0bd4-439f-9938-909b31981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e1b12-b79e-4993-87e5-a4bb5d55bb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5ed094c-d2fb-4fdb-bee3-87000095a623}" ma:internalName="TaxCatchAll" ma:showField="CatchAllData" ma:web="c51e1b12-b79e-4993-87e5-a4bb5d55bb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580e4a-a187-4bd4-885e-498bd933ef80">
      <Terms xmlns="http://schemas.microsoft.com/office/infopath/2007/PartnerControls"/>
    </lcf76f155ced4ddcb4097134ff3c332f>
    <TaxCatchAll xmlns="c51e1b12-b79e-4993-87e5-a4bb5d55bb33" xsi:nil="true"/>
  </documentManagement>
</p:properties>
</file>

<file path=customXml/itemProps1.xml><?xml version="1.0" encoding="utf-8"?>
<ds:datastoreItem xmlns:ds="http://schemas.openxmlformats.org/officeDocument/2006/customXml" ds:itemID="{B4B49ABE-DC47-4C3B-BE92-E0BD9134C51C}">
  <ds:schemaRefs>
    <ds:schemaRef ds:uri="37580e4a-a187-4bd4-885e-498bd933ef80"/>
    <ds:schemaRef ds:uri="c51e1b12-b79e-4993-87e5-a4bb5d55bb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8506994-7963-44CC-8429-DFDC06626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344BC2-1CD3-44B4-AE73-626EFE64A65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37580e4a-a187-4bd4-885e-498bd933ef80"/>
    <ds:schemaRef ds:uri="http://schemas.microsoft.com/office/infopath/2007/PartnerControls"/>
    <ds:schemaRef ds:uri="c51e1b12-b79e-4993-87e5-a4bb5d55bb3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DellScholars</Template>
  <TotalTime>21</TotalTime>
  <Words>517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Rethink Sans SemiBold</vt:lpstr>
      <vt:lpstr>Rethink Sans</vt:lpstr>
      <vt:lpstr>Arial</vt:lpstr>
      <vt:lpstr>Office Theme</vt:lpstr>
      <vt:lpstr>Program Overview</vt:lpstr>
      <vt:lpstr>The Dell Scholars program empowers students to reach their college and career goals.</vt:lpstr>
      <vt:lpstr>Unlocking Potential, from College to Career</vt:lpstr>
      <vt:lpstr>Eligibility</vt:lpstr>
      <vt:lpstr>Who Should Apply?</vt:lpstr>
      <vt:lpstr>Key Application Dates</vt:lpstr>
      <vt:lpstr>I’m a Dell Scholar</vt:lpstr>
      <vt:lpstr>The Dell Scholars program is here to support students just like you to achieve your college ambitions.   Complete your application by February 15.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Alyson Hagglund</dc:creator>
  <cp:lastModifiedBy>Asher Diaz</cp:lastModifiedBy>
  <cp:revision>10</cp:revision>
  <dcterms:created xsi:type="dcterms:W3CDTF">2025-09-19T16:30:37Z</dcterms:created>
  <dcterms:modified xsi:type="dcterms:W3CDTF">2025-12-02T16:29:22Z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0x010100790F6A9D043F464D9F53EB06BC2A04B6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lpwstr/>
  </property>
</Properties>
</file>